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7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ий слайд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і вертикальний текст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1"/>
          </p:nvPr>
        </p:nvSpPr>
        <p:spPr>
          <a:xfrm rot="5400000">
            <a:off x="2378964" y="-440436"/>
            <a:ext cx="4386071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ий заголовок і текст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 rot="5400000">
            <a:off x="4936367" y="2182285"/>
            <a:ext cx="5592761" cy="177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 rot="5400000">
            <a:off x="823120" y="-91279"/>
            <a:ext cx="5592760" cy="63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ий слайд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>
            <a:gsLst>
              <a:gs pos="0">
                <a:srgbClr val="9E2A0F"/>
              </a:gs>
              <a:gs pos="55000">
                <a:srgbClr val="F06B53"/>
              </a:gs>
              <a:gs pos="100000">
                <a:srgbClr val="9E2A0F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21" name="Google Shape;21;p3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ucida Sans"/>
              <a:buNone/>
              <a:defRPr sz="48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64008" lvl="0" algn="r">
              <a:spcBef>
                <a:spcPts val="400"/>
              </a:spcBef>
              <a:spcAft>
                <a:spcPts val="0"/>
              </a:spcAft>
              <a:buSzPts val="1836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324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5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grpSp>
        <p:nvGrpSpPr>
          <p:cNvPr id="23" name="Google Shape;23;p3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24" name="Google Shape;24;p3"/>
            <p:cNvSpPr/>
            <p:nvPr/>
          </p:nvSpPr>
          <p:spPr>
            <a:xfrm>
              <a:off x="1687513" y="4832896"/>
              <a:ext cx="7456487" cy="518816"/>
            </a:xfrm>
            <a:custGeom>
              <a:avLst/>
              <a:gdLst/>
              <a:ahLst/>
              <a:cxnLst/>
              <a:rect l="l" t="t" r="r" b="b"/>
              <a:pathLst>
                <a:path w="4697" h="367" extrusionOk="0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E6AAA1">
                <a:alpha val="4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l" t="t" r="r" b="b"/>
              <a:pathLst>
                <a:path w="5760" h="528" extrusionOk="0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l" t="t" r="r" b="b"/>
              <a:pathLst>
                <a:path w="5760" h="1248" extrusionOk="0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>
                <a:alphaModFix amt="50000"/>
              </a:blip>
              <a:tile tx="0" ty="0" sx="50000" sy="50000" flip="none" algn="t"/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</p:txBody>
        </p:sp>
        <p:cxnSp>
          <p:nvCxnSpPr>
            <p:cNvPr id="27" name="Google Shape;27;p3"/>
            <p:cNvCxnSpPr/>
            <p:nvPr/>
          </p:nvCxnSpPr>
          <p:spPr>
            <a:xfrm>
              <a:off x="-3765" y="4880373"/>
              <a:ext cx="9147765" cy="839943"/>
            </a:xfrm>
            <a:prstGeom prst="straightConnector1">
              <a:avLst/>
            </a:prstGeom>
            <a:noFill/>
            <a:ln w="12050" cap="flat" cmpd="sng">
              <a:solidFill>
                <a:srgbClr val="E3A399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7EAE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rgbClr val="FFFFFF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і об'єкт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6324" algn="l">
              <a:spcBef>
                <a:spcPts val="400"/>
              </a:spcBef>
              <a:spcAft>
                <a:spcPts val="0"/>
              </a:spcAft>
              <a:buSzPts val="1224"/>
              <a:buChar char="🞂"/>
              <a:defRPr/>
            </a:lvl1pPr>
            <a:lvl2pPr marL="914400" lvl="1" indent="-342900" algn="l">
              <a:spcBef>
                <a:spcPts val="324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озділу" type="secHead">
  <p:cSld name="SECTION_HEADER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Lucida Sans"/>
              <a:buNone/>
              <a:defRPr sz="48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564"/>
              <a:buNone/>
              <a:defRPr sz="23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B2452B"/>
              </a:gs>
              <a:gs pos="72000">
                <a:srgbClr val="E9705A"/>
              </a:gs>
              <a:gs pos="100000">
                <a:srgbClr val="EA9083"/>
              </a:gs>
            </a:gsLst>
            <a:lin ang="16200000" scaled="0"/>
          </a:gradFill>
          <a:ln w="9525" cap="rnd" cmpd="sng">
            <a:solidFill>
              <a:srgbClr val="984835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4" name="Google Shape;44;p5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B2452B"/>
              </a:gs>
              <a:gs pos="72000">
                <a:srgbClr val="E9705A"/>
              </a:gs>
              <a:gs pos="100000">
                <a:srgbClr val="EA9083"/>
              </a:gs>
            </a:gsLst>
            <a:lin ang="16200000" scaled="0"/>
          </a:gradFill>
          <a:ln w="9525" cap="rnd" cmpd="sng">
            <a:solidFill>
              <a:srgbClr val="984835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'єкти" type="twoObj">
  <p:cSld name="TWO_OBJECTS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2"/>
          </p:nvPr>
        </p:nvSpPr>
        <p:spPr>
          <a:xfrm>
            <a:off x="4648200" y="1481328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9504" algn="l">
              <a:spcBef>
                <a:spcPts val="400"/>
              </a:spcBef>
              <a:spcAft>
                <a:spcPts val="0"/>
              </a:spcAft>
              <a:buSzPts val="1904"/>
              <a:buChar char="🞂"/>
              <a:defRPr sz="2800"/>
            </a:lvl1pPr>
            <a:lvl2pPr marL="914400" lvl="1" indent="-381000" algn="l">
              <a:spcBef>
                <a:spcPts val="324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орівняння" type="twoTxTwoObj">
  <p:cSld name="TWO_OBJECTS_WITH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4645026" y="5410200"/>
            <a:ext cx="4041775" cy="762000"/>
          </a:xfrm>
          <a:prstGeom prst="rect">
            <a:avLst/>
          </a:prstGeom>
          <a:solidFill>
            <a:schemeClr val="accent1"/>
          </a:solidFill>
          <a:ln w="96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45700" rIns="91425" bIns="45700" anchor="ctr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632"/>
              <a:buNone/>
              <a:defRPr sz="2400" b="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457200" y="1444294"/>
            <a:ext cx="4040188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2232" algn="l">
              <a:spcBef>
                <a:spcPts val="40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4"/>
          </p:nvPr>
        </p:nvSpPr>
        <p:spPr>
          <a:xfrm>
            <a:off x="4645025" y="1444294"/>
            <a:ext cx="4041775" cy="394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2232" algn="l">
              <a:spcBef>
                <a:spcPts val="0"/>
              </a:spcBef>
              <a:spcAft>
                <a:spcPts val="0"/>
              </a:spcAft>
              <a:buSzPts val="1632"/>
              <a:buChar char="🞂"/>
              <a:defRPr sz="2400"/>
            </a:lvl1pPr>
            <a:lvl2pPr marL="914400" lvl="1" indent="-355600" algn="l">
              <a:spcBef>
                <a:spcPts val="324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spcBef>
                <a:spcPts val="3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5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Лише заголовок" type="titleOnly">
  <p:cSld name="TITLE_ONLY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міст із підписом" type="objTx">
  <p:cSld name="OBJECT_WITH_CAPTION_TEXT">
    <p:bg>
      <p:bgPr>
        <a:blipFill rotWithShape="1">
          <a:blip r:embed="rId2">
            <a:alphaModFix/>
          </a:blip>
          <a:tile tx="0" ty="0" sx="50000" sy="50000" flip="none" algn="tl"/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00"/>
              <a:buFont typeface="Lucida Sans"/>
              <a:buNone/>
              <a:defRPr sz="25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1"/>
          </p:nvPr>
        </p:nvSpPr>
        <p:spPr>
          <a:xfrm>
            <a:off x="4419600" y="5355102"/>
            <a:ext cx="3974592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1088"/>
              <a:buNone/>
              <a:defRPr sz="1600"/>
            </a:lvl1pPr>
            <a:lvl2pPr marL="914400" lvl="1" indent="-228600" algn="l">
              <a:spcBef>
                <a:spcPts val="324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body" idx="2"/>
          </p:nvPr>
        </p:nvSpPr>
        <p:spPr>
          <a:xfrm>
            <a:off x="914400" y="274320"/>
            <a:ext cx="7479792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6776" algn="l">
              <a:spcBef>
                <a:spcPts val="400"/>
              </a:spcBef>
              <a:spcAft>
                <a:spcPts val="0"/>
              </a:spcAft>
              <a:buSzPts val="2176"/>
              <a:buChar char="🞂"/>
              <a:defRPr sz="3200"/>
            </a:lvl1pPr>
            <a:lvl2pPr marL="914400" lvl="1" indent="-406400" algn="l">
              <a:spcBef>
                <a:spcPts val="324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spcBef>
                <a:spcPts val="35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5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ображення з підписом" type="picTx">
  <p:cSld name="PICTURE_WITH_CAPTION_TEXT">
    <p:bg>
      <p:bgPr>
        <a:gradFill>
          <a:gsLst>
            <a:gs pos="0">
              <a:srgbClr val="B1B1B1"/>
            </a:gs>
            <a:gs pos="40000">
              <a:srgbClr val="9E9E9E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1141232" y="5443402"/>
            <a:ext cx="7162800" cy="648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marR="18288" lvl="0" indent="-228600" algn="r">
              <a:spcBef>
                <a:spcPts val="400"/>
              </a:spcBef>
              <a:spcAft>
                <a:spcPts val="0"/>
              </a:spcAft>
              <a:buSzPts val="952"/>
              <a:buNone/>
              <a:defRPr sz="1400"/>
            </a:lvl1pPr>
            <a:lvl2pPr marL="914400" lvl="1" indent="-304800" algn="l">
              <a:spcBef>
                <a:spcPts val="324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spcBef>
                <a:spcPts val="35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spcBef>
                <a:spcPts val="35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7pPr>
            <a:lvl8pPr marL="3657600" lvl="7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8pPr>
            <a:lvl9pPr marL="4114800" lvl="8" indent="-342900" algn="l">
              <a:spcBef>
                <a:spcPts val="35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>
            <a:spLocks noGrp="1"/>
          </p:cNvSpPr>
          <p:nvPr>
            <p:ph type="pic" idx="2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176"/>
              <a:buFont typeface="Noto Sans Symbols"/>
              <a:buNone/>
              <a:defRPr sz="32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lvl="1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lvl="2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lvl="3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lvl="4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lvl="5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lvl="6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lvl="7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lvl="8" indent="0" algn="r">
              <a:spcBef>
                <a:spcPts val="0"/>
              </a:spcBef>
              <a:buNone/>
              <a:defRPr sz="1000" b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Lucida Sans"/>
              <a:buNone/>
              <a:defRPr sz="3000" b="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E6AAA1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1" name="Google Shape;81;p10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2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83" name="Google Shape;83;p10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E3A39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" name="Google Shape;84;p10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B2452B"/>
              </a:gs>
              <a:gs pos="72000">
                <a:srgbClr val="E9705A"/>
              </a:gs>
              <a:gs pos="100000">
                <a:srgbClr val="EA9083"/>
              </a:gs>
            </a:gsLst>
            <a:lin ang="16200000" scaled="0"/>
          </a:gradFill>
          <a:ln w="9525" cap="rnd" cmpd="sng">
            <a:solidFill>
              <a:srgbClr val="984835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5" name="Google Shape;85;p10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B2452B"/>
              </a:gs>
              <a:gs pos="72000">
                <a:srgbClr val="E9705A"/>
              </a:gs>
              <a:gs pos="100000">
                <a:srgbClr val="EA9083"/>
              </a:gs>
            </a:gsLst>
            <a:lin ang="16200000" scaled="0"/>
          </a:gradFill>
          <a:ln w="9525" cap="rnd" cmpd="sng">
            <a:solidFill>
              <a:srgbClr val="984835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25400" dir="5400000">
              <a:srgbClr val="000000">
                <a:alpha val="45882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499273" y="5944936"/>
            <a:ext cx="4940624" cy="921076"/>
          </a:xfrm>
          <a:custGeom>
            <a:avLst/>
            <a:gdLst/>
            <a:ahLst/>
            <a:cxnLst/>
            <a:rect l="l" t="t" r="r" b="b"/>
            <a:pathLst>
              <a:path w="7485" h="337" extrusionOk="0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rgbClr val="E6AAA1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85717" y="5939011"/>
            <a:ext cx="3690451" cy="933450"/>
          </a:xfrm>
          <a:custGeom>
            <a:avLst/>
            <a:gdLst/>
            <a:ahLst/>
            <a:cxnLst/>
            <a:rect l="l" t="t" r="r" b="b"/>
            <a:pathLst>
              <a:path w="5591" h="588" extrusionOk="0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9" name="Google Shape;9;p1"/>
          <p:cNvCxnSpPr/>
          <p:nvPr/>
        </p:nvCxnSpPr>
        <p:spPr>
          <a:xfrm>
            <a:off x="-9237" y="5787738"/>
            <a:ext cx="3405509" cy="1084383"/>
          </a:xfrm>
          <a:prstGeom prst="straightConnector1">
            <a:avLst/>
          </a:prstGeom>
          <a:noFill/>
          <a:ln w="12050" cap="flat" cmpd="sng">
            <a:solidFill>
              <a:srgbClr val="E3A39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100"/>
              <a:buFont typeface="Lucida Sans"/>
              <a:buNone/>
              <a:defRPr sz="4100" b="1" i="0" u="none" strike="noStrike" cap="none">
                <a:solidFill>
                  <a:schemeClr val="dk2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518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36"/>
              <a:buFont typeface="Noto Sans Symbols"/>
              <a:buChar char="🞂"/>
              <a:defRPr sz="27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914400" marR="0" lvl="1" indent="-374650" algn="l" rtl="0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Verdana"/>
              <a:buChar char="◦"/>
              <a:defRPr sz="23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1371600" marR="0" lvl="2" indent="-3619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Char char="●"/>
              <a:defRPr sz="21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1828800" marR="0" lvl="3" indent="-34925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900"/>
              <a:buFont typeface="Noto Sans Symbols"/>
              <a:buChar char="●"/>
              <a:defRPr sz="19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2286000" marR="0" lvl="4" indent="-342900" algn="l" rtl="0"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2743200" marR="0" lvl="5" indent="-3429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3200400" marR="0" lvl="6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3657600" marR="0" lvl="7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4114800" marR="0" lvl="8" indent="-330200" algn="l" rtl="0">
              <a:spcBef>
                <a:spcPts val="3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oto Sans Symbols"/>
              <a:buChar char="■"/>
              <a:defRPr sz="16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/>
          <p:nvPr/>
        </p:nvSpPr>
        <p:spPr>
          <a:xfrm>
            <a:off x="0" y="1521204"/>
            <a:ext cx="9144000" cy="1587756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5400" dirty="0" smtClean="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Курортна справа </a:t>
            </a:r>
            <a:endParaRPr sz="5400" dirty="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3890" y="4650203"/>
            <a:ext cx="65344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uk-U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pPr algn="ctr"/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/>
          <p:nvPr/>
        </p:nvSpPr>
        <p:spPr>
          <a:xfrm>
            <a:off x="0" y="0"/>
            <a:ext cx="9127435" cy="2246769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врахування попиту     населення     на     конкретні  види санаторно-курортних послуг   при  розробці  та затвердженні загальнодержавних і місцевих програм розвитку курортів;</a:t>
            </a: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63" name="Google Shape;163;p22"/>
          <p:cNvSpPr/>
          <p:nvPr/>
        </p:nvSpPr>
        <p:spPr>
          <a:xfrm>
            <a:off x="3011" y="2996952"/>
            <a:ext cx="9107420" cy="1384995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економного та раціонального  використання    природних лікувальних ресурсів і забезпечення їх належної охорони; </a:t>
            </a:r>
            <a:endParaRPr/>
          </a:p>
        </p:txBody>
      </p:sp>
      <p:sp>
        <p:nvSpPr>
          <p:cNvPr id="164" name="Google Shape;164;p22"/>
          <p:cNvSpPr/>
          <p:nvPr/>
        </p:nvSpPr>
        <p:spPr>
          <a:xfrm>
            <a:off x="3011" y="5042118"/>
            <a:ext cx="9160258" cy="1815882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сприяння перетворенню санаторно-курортного комплексу  України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у високорентабельну та конкурентоспроможну галузь економіки. </a:t>
            </a: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65" name="Google Shape;165;p22"/>
          <p:cNvCxnSpPr>
            <a:stCxn id="162" idx="2"/>
          </p:cNvCxnSpPr>
          <p:nvPr/>
        </p:nvCxnSpPr>
        <p:spPr>
          <a:xfrm>
            <a:off x="4563717" y="2246769"/>
            <a:ext cx="0" cy="7503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66" name="Google Shape;166;p22"/>
          <p:cNvCxnSpPr>
            <a:stCxn id="163" idx="2"/>
          </p:cNvCxnSpPr>
          <p:nvPr/>
        </p:nvCxnSpPr>
        <p:spPr>
          <a:xfrm>
            <a:off x="4556721" y="4381947"/>
            <a:ext cx="6900" cy="6603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"/>
          <p:cNvSpPr/>
          <p:nvPr/>
        </p:nvSpPr>
        <p:spPr>
          <a:xfrm>
            <a:off x="9195" y="0"/>
            <a:ext cx="2722220" cy="523220"/>
          </a:xfrm>
          <a:prstGeom prst="rect">
            <a:avLst/>
          </a:prstGeom>
          <a:gradFill>
            <a:gsLst>
              <a:gs pos="0">
                <a:srgbClr val="F9E28B"/>
              </a:gs>
              <a:gs pos="65000">
                <a:srgbClr val="FFF4C2"/>
              </a:gs>
              <a:gs pos="100000">
                <a:srgbClr val="FFFACF"/>
              </a:gs>
            </a:gsLst>
            <a:lin ang="16200000" scaled="0"/>
          </a:gra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Види курортів</a:t>
            </a:r>
            <a:endParaRPr/>
          </a:p>
        </p:txBody>
      </p:sp>
      <p:sp>
        <p:nvSpPr>
          <p:cNvPr id="172" name="Google Shape;172;p23"/>
          <p:cNvSpPr/>
          <p:nvPr/>
        </p:nvSpPr>
        <p:spPr>
          <a:xfrm>
            <a:off x="-11697" y="980728"/>
            <a:ext cx="9134805" cy="1384995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За характером  природних лікувальних ресурсів курорти України поділяються на курорти державного та місцевого значення. </a:t>
            </a:r>
            <a:endParaRPr/>
          </a:p>
        </p:txBody>
      </p:sp>
      <p:sp>
        <p:nvSpPr>
          <p:cNvPr id="173" name="Google Shape;173;p23"/>
          <p:cNvSpPr/>
          <p:nvPr/>
        </p:nvSpPr>
        <p:spPr>
          <a:xfrm>
            <a:off x="-11697" y="3068960"/>
            <a:ext cx="9144000" cy="2677656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До курортів державного значення належать природні  території,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що мають особливо цінні та унікальні природні лікувальні ресурси і використовуються  з  метою  лікування,  медичної  реабілітації  та профілактики захворювань. </a:t>
            </a:r>
            <a:endParaRPr/>
          </a:p>
        </p:txBody>
      </p:sp>
      <p:cxnSp>
        <p:nvCxnSpPr>
          <p:cNvPr id="174" name="Google Shape;174;p23"/>
          <p:cNvCxnSpPr>
            <a:stCxn id="173" idx="0"/>
            <a:endCxn id="172" idx="2"/>
          </p:cNvCxnSpPr>
          <p:nvPr/>
        </p:nvCxnSpPr>
        <p:spPr>
          <a:xfrm rot="10800000">
            <a:off x="4555803" y="2365760"/>
            <a:ext cx="4500" cy="7032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/>
          <p:nvPr/>
        </p:nvSpPr>
        <p:spPr>
          <a:xfrm>
            <a:off x="0" y="1196752"/>
            <a:ext cx="9144000" cy="2677656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До курортів  місцевого  значення належать природні території, що  мають   загальнопоширені   природні   лікувальні  ресурси і використовуються  з  метою  лікування,  медичної  реабілітації  та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профілактики захворювань.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  <a:gradFill>
            <a:gsLst>
              <a:gs pos="0">
                <a:srgbClr val="F9E28B"/>
              </a:gs>
              <a:gs pos="65000">
                <a:srgbClr val="FFF4C2"/>
              </a:gs>
              <a:gs pos="100000">
                <a:srgbClr val="FFFACF"/>
              </a:gs>
            </a:gsLst>
            <a:lin ang="16200000" scaled="0"/>
          </a:gra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Медичний профіль (спеціалізація) курортів </a:t>
            </a:r>
            <a:endParaRPr/>
          </a:p>
        </p:txBody>
      </p:sp>
      <p:sp>
        <p:nvSpPr>
          <p:cNvPr id="185" name="Google Shape;185;p25"/>
          <p:cNvSpPr/>
          <p:nvPr/>
        </p:nvSpPr>
        <p:spPr>
          <a:xfrm>
            <a:off x="0" y="692696"/>
            <a:ext cx="9144000" cy="4832092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Медичний профіль  (спеціалізація)  курортів  визначається   з урахуванням властивостей природних лікувальних ресурсів. </a:t>
            </a:r>
            <a:r>
              <a:rPr lang="ru-RU" sz="2800" b="1" i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За своєю   спеціалізацією   курорти  поділяються  на курорти загального призначення та  спеціалізовані  курорти  для  лікування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конкретних захворювань.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    Медичний профіль   (спеціалізація)   курортів  установлюється центральним  органом  виконавчої  влади,  що забезпечує формування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державної політики у сфері охорони здоров'я.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"/>
          <p:cNvSpPr/>
          <p:nvPr/>
        </p:nvSpPr>
        <p:spPr>
          <a:xfrm>
            <a:off x="0" y="0"/>
            <a:ext cx="5500224" cy="523220"/>
          </a:xfrm>
          <a:prstGeom prst="rect">
            <a:avLst/>
          </a:prstGeom>
          <a:gradFill>
            <a:gsLst>
              <a:gs pos="0">
                <a:srgbClr val="F9E28B"/>
              </a:gs>
              <a:gs pos="65000">
                <a:srgbClr val="FFF4C2"/>
              </a:gs>
              <a:gs pos="100000">
                <a:srgbClr val="FFFACF"/>
              </a:gs>
            </a:gsLst>
            <a:lin ang="16200000" scaled="0"/>
          </a:gra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Природні лікувальні ресурси </a:t>
            </a:r>
            <a:endParaRPr/>
          </a:p>
        </p:txBody>
      </p:sp>
      <p:sp>
        <p:nvSpPr>
          <p:cNvPr id="191" name="Google Shape;191;p26"/>
          <p:cNvSpPr/>
          <p:nvPr/>
        </p:nvSpPr>
        <p:spPr>
          <a:xfrm>
            <a:off x="0" y="1124744"/>
            <a:ext cx="9144000" cy="3539430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До природних  лікувальних  ресурсів  належать  мінеральні   і термальні  води,  лікувальні  грязі  та озокерит,  ропа лиманів та озер,  морська вода,  природні об'єкти і комплекси із сприятливими для  лікування  кліматичними умовами,  придатні для використання з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метою   лікування,   медичної   реабілітації    та    профілактики захворювань.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"/>
          <p:cNvSpPr/>
          <p:nvPr/>
        </p:nvSpPr>
        <p:spPr>
          <a:xfrm>
            <a:off x="-8451" y="1340768"/>
            <a:ext cx="9144000" cy="4401205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Лікувально-оздоровчий туризм — один з найперспективніших видів туризму України. Він розвивається за рахунок значних ресурсів: морського узбережжя, гарячих, теплих і холодних мінеральних джерел, лікувальних лиманових родовищ грязі, лісів тощо, якими багата країна. Інтерес до лікувально-оздоров-чого туризму в Європі постійно зростає, що в значній мірі обумовлено демографічними тенденціями.</a:t>
            </a:r>
            <a:endParaRPr/>
          </a:p>
        </p:txBody>
      </p:sp>
      <p:sp>
        <p:nvSpPr>
          <p:cNvPr id="197" name="Google Shape;197;p27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gradFill>
            <a:gsLst>
              <a:gs pos="0">
                <a:srgbClr val="F9E28B"/>
              </a:gs>
              <a:gs pos="65000">
                <a:srgbClr val="FFF4C2"/>
              </a:gs>
              <a:gs pos="100000">
                <a:srgbClr val="FFFACF"/>
              </a:gs>
            </a:gsLst>
            <a:lin ang="16200000" scaled="0"/>
          </a:gra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3.Туризм як галузь рекреації, оздоровчий туризм.</a:t>
            </a: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"/>
          <p:cNvSpPr/>
          <p:nvPr/>
        </p:nvSpPr>
        <p:spPr>
          <a:xfrm>
            <a:off x="14266" y="1268760"/>
            <a:ext cx="9144000" cy="3970318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Санаторно-курортне лікування для певної категорії людей у сучасних умовах якоюсь мірою може стати лікувально-оздоровчим туризмом. Лікувальний туризм розглядає організацію роботи рекреаційної галузі з погляду технології подорожі та, окрім захоплюючих маршрутів різної категорії складності, обов'язково повинен ураховувати систему занять, зумовлену методами бальнео- і кліматолікування.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9"/>
          <p:cNvSpPr/>
          <p:nvPr/>
        </p:nvSpPr>
        <p:spPr>
          <a:xfrm>
            <a:off x="-9872" y="1124744"/>
            <a:ext cx="9144000" cy="4401205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Однією з форм використання лікувально-оздоровчого потенціалу може бути організація лікувального туризму і створення лікувально-профілактичних установ на базі нових перспективних лікувально-оздоровчих методів. У основі лікувального туризму повинна бути закладена лікувальна або оздоровча технологія, яка поліпшує якість життя шляхом повного задоволення потреби у відпочинку і лікуванні під час подорожі.</a:t>
            </a: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0"/>
          <p:cNvSpPr/>
          <p:nvPr/>
        </p:nvSpPr>
        <p:spPr>
          <a:xfrm>
            <a:off x="0" y="1412776"/>
            <a:ext cx="9163270" cy="3970318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Сучасна курортологія і фізіотерапія — це, насамперед, фізична реабілітація за допомогою кінезотерапії — «лікування рухом». Останніми роками на курортах України відроджуються традиційні теренкури, чудові паркові зони, гірські маршрути, стежки ближнього і дальнього лікувального туризму та інші способи, що в світовій курортній практиці позначаються терміном recreation facility (оздоровчі послуги).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1"/>
          <p:cNvSpPr/>
          <p:nvPr/>
        </p:nvSpPr>
        <p:spPr>
          <a:xfrm>
            <a:off x="18391" y="1700808"/>
            <a:ext cx="9125609" cy="3108543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Лікувальна дія ландшафтотерапії обумовлена безперервним чередуванням садів і лісів, полів тощо, що сприяє постійній зміні вражень, поліпшує настрій і діяльність всього організму. Прекрасний ландшафт і повітря різноманітної української природи, в поєднанні з ходьбою, справляють потужний оздоровчий ефект.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Прагнення</a:t>
            </a:r>
            <a:r>
              <a:rPr lang="ru-RU" dirty="0" smtClean="0"/>
              <a:t> до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endParaRPr lang="ru-RU" dirty="0" smtClean="0"/>
          </a:p>
          <a:p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туризму 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75493"/>
            <a:ext cx="9143999" cy="920261"/>
          </a:xfrm>
        </p:spPr>
        <p:txBody>
          <a:bodyPr/>
          <a:lstStyle/>
          <a:p>
            <a:pPr algn="ctr"/>
            <a:r>
              <a:rPr lang="uk-UA" sz="4400" dirty="0" smtClean="0"/>
              <a:t>Додаткові джерела інформації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3897" y="1237957"/>
            <a:ext cx="8261252" cy="3784209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Рутинський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М. Й.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Класифікації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типології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курортів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/ М. Й.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Рутинський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Вісник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Львівського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Серія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географічна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– 2007.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34.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C. 236–246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Кифяк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В. Ф.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туризму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регіонах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/ В. Ф.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Кифяк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Вісник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– 2013. – № 1. – С. 30–33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Рутинський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М. Й.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Рекреалогія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основами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курортології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: курс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/ М. Й.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Рутинський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; за ред. 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Мальської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Фенікс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2004. – 68 с.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/>
          <p:nvPr/>
        </p:nvSpPr>
        <p:spPr>
          <a:xfrm>
            <a:off x="-1" y="908720"/>
            <a:ext cx="9118037" cy="2246769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Курорт</a:t>
            </a:r>
            <a:r>
              <a:rPr lang="ru-RU" sz="2800" b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-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місце з природними лікувальними засобами (мінеральними джерелами, сприятливим кліматом, лікувальними грязями тощо), де є спеціальні установи та споруди для лікування й відпочинку хворих.</a:t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>
            <a:off x="0" y="4179533"/>
            <a:ext cx="9144000" cy="2677656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Лікувально-оздоровча місцевість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- це природна територія, що має мінеральні та термальні води, лікувальні грязі, озокерит, ропу лиманів та озер, кліматичні та інші природні умови, сприятливі для лікування, медичної реабілітації та профілактики захворювань</a:t>
            </a:r>
            <a:endParaRPr/>
          </a:p>
        </p:txBody>
      </p:sp>
      <p:cxnSp>
        <p:nvCxnSpPr>
          <p:cNvPr id="114" name="Google Shape;114;p15"/>
          <p:cNvCxnSpPr>
            <a:stCxn id="112" idx="2"/>
            <a:endCxn id="113" idx="0"/>
          </p:cNvCxnSpPr>
          <p:nvPr/>
        </p:nvCxnSpPr>
        <p:spPr>
          <a:xfrm>
            <a:off x="4559018" y="3155489"/>
            <a:ext cx="12900" cy="10239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/>
          <p:nvPr/>
        </p:nvSpPr>
        <p:spPr>
          <a:xfrm>
            <a:off x="12711" y="22920"/>
            <a:ext cx="9144000" cy="2246769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До курортів державного значення належать природні  території, що мають </a:t>
            </a:r>
            <a:r>
              <a:rPr lang="ru-RU" sz="2800" b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особливо цінні та унікальні природні лікувальні ресурси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і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використовуються  з  метою  лікування,  медичної  реабілітації  та профілактики захворювань</a:t>
            </a:r>
            <a:endParaRPr/>
          </a:p>
        </p:txBody>
      </p:sp>
      <p:sp>
        <p:nvSpPr>
          <p:cNvPr id="121" name="Google Shape;121;p16"/>
          <p:cNvSpPr/>
          <p:nvPr/>
        </p:nvSpPr>
        <p:spPr>
          <a:xfrm>
            <a:off x="-10074" y="3522546"/>
            <a:ext cx="9131289" cy="2246769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Лікувальні природні ресурси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поділяються залежно від їх розповсюдження на два види: особливо цінні та унікальні природні </a:t>
            </a:r>
            <a:r>
              <a:rPr lang="ru-RU" sz="2800" b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лікувальні ресурси та загальнопоширені природні лікувальні ресурси.</a:t>
            </a:r>
            <a:endParaRPr/>
          </a:p>
        </p:txBody>
      </p:sp>
      <p:cxnSp>
        <p:nvCxnSpPr>
          <p:cNvPr id="122" name="Google Shape;122;p16"/>
          <p:cNvCxnSpPr>
            <a:stCxn id="120" idx="2"/>
          </p:cNvCxnSpPr>
          <p:nvPr/>
        </p:nvCxnSpPr>
        <p:spPr>
          <a:xfrm>
            <a:off x="4584711" y="2269689"/>
            <a:ext cx="0" cy="12528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/>
          <p:nvPr/>
        </p:nvSpPr>
        <p:spPr>
          <a:xfrm>
            <a:off x="0" y="2739"/>
            <a:ext cx="9144000" cy="3108543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До першого виду відносять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ресурси, які рідко (не часто) зустрічаються на території України, мають обмежене поширення або невеликі запаси в родовищах і є особливо сприятливими і ефективними для використання з метою лікування, медичної реабілітації та профілактики захворювань.</a:t>
            </a:r>
            <a:endParaRPr/>
          </a:p>
        </p:txBody>
      </p:sp>
      <p:sp>
        <p:nvSpPr>
          <p:cNvPr id="128" name="Google Shape;128;p17"/>
          <p:cNvSpPr/>
          <p:nvPr/>
        </p:nvSpPr>
        <p:spPr>
          <a:xfrm>
            <a:off x="0" y="4611231"/>
            <a:ext cx="9144000" cy="2246769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До другого виду належать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ресурси, які зустрічаються в різних регіонах України, мають значні запаси і придатні для використання з метою лікування, медичної реабілітації та профілактики захворювань.</a:t>
            </a:r>
            <a:endParaRPr/>
          </a:p>
        </p:txBody>
      </p:sp>
      <p:cxnSp>
        <p:nvCxnSpPr>
          <p:cNvPr id="129" name="Google Shape;129;p17"/>
          <p:cNvCxnSpPr>
            <a:stCxn id="127" idx="2"/>
            <a:endCxn id="128" idx="0"/>
          </p:cNvCxnSpPr>
          <p:nvPr/>
        </p:nvCxnSpPr>
        <p:spPr>
          <a:xfrm>
            <a:off x="4572000" y="3111282"/>
            <a:ext cx="0" cy="1500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/>
          <p:nvPr/>
        </p:nvSpPr>
        <p:spPr>
          <a:xfrm>
            <a:off x="-21401" y="22379"/>
            <a:ext cx="9128111" cy="2677656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Курортна справа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- це сукупність усіх видів науково-практичної та господарської діяльності, спрямованих на організацію та забезпечення лікування, медичної реабілітації та профілактики захворювань із використанням природних лікувальних ресурсів</a:t>
            </a: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35" name="Google Shape;135;p18"/>
          <p:cNvSpPr/>
          <p:nvPr/>
        </p:nvSpPr>
        <p:spPr>
          <a:xfrm>
            <a:off x="12576" y="3318570"/>
            <a:ext cx="9144000" cy="3539430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Санато́рій</a:t>
            </a:r>
            <a:r>
              <a:rPr lang="ru-RU" sz="2800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, </a:t>
            </a:r>
            <a:r>
              <a:rPr lang="ru-RU" sz="2800" i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також лічни́ця, оздоро́вниця </a:t>
            </a: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— лікувально-профілактичний заклад для лікування та оздоровлення з допомогою природних факторів (клімат, мінеральні води, лікувальні грязі, морські купання, сонцелікування тощо) у сполученні з дієтотерапією, фізіотерапією, медикаментозним лікуванням та іншими заходами.</a:t>
            </a: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36" name="Google Shape;136;p18"/>
          <p:cNvCxnSpPr>
            <a:stCxn id="134" idx="2"/>
          </p:cNvCxnSpPr>
          <p:nvPr/>
        </p:nvCxnSpPr>
        <p:spPr>
          <a:xfrm>
            <a:off x="4542654" y="2700035"/>
            <a:ext cx="0" cy="6186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/>
          <p:nvPr/>
        </p:nvSpPr>
        <p:spPr>
          <a:xfrm>
            <a:off x="0" y="1412776"/>
            <a:ext cx="9144000" cy="2062103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>
                <a:solidFill>
                  <a:srgbClr val="FF0000"/>
                </a:solidFill>
                <a:latin typeface="Lucida Sans"/>
                <a:ea typeface="Lucida Sans"/>
                <a:cs typeface="Lucida Sans"/>
                <a:sym typeface="Lucida Sans"/>
              </a:rPr>
              <a:t>Профілакторій</a:t>
            </a:r>
            <a:r>
              <a:rPr lang="ru-RU" sz="32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 — лікувально-профілактичний заклад для санаторного лікування робітників і службовців без відриву від виробництва.</a:t>
            </a:r>
            <a:endParaRPr/>
          </a:p>
        </p:txBody>
      </p:sp>
      <p:cxnSp>
        <p:nvCxnSpPr>
          <p:cNvPr id="142" name="Google Shape;142;p19"/>
          <p:cNvCxnSpPr>
            <a:stCxn id="141" idx="0"/>
          </p:cNvCxnSpPr>
          <p:nvPr/>
        </p:nvCxnSpPr>
        <p:spPr>
          <a:xfrm rot="10800000">
            <a:off x="4572000" y="76"/>
            <a:ext cx="0" cy="1412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/>
          <p:nvPr/>
        </p:nvSpPr>
        <p:spPr>
          <a:xfrm>
            <a:off x="-1" y="0"/>
            <a:ext cx="9144001" cy="461665"/>
          </a:xfrm>
          <a:prstGeom prst="rect">
            <a:avLst/>
          </a:prstGeom>
          <a:gradFill>
            <a:gsLst>
              <a:gs pos="0">
                <a:srgbClr val="F9E28B"/>
              </a:gs>
              <a:gs pos="65000">
                <a:srgbClr val="FFF4C2"/>
              </a:gs>
              <a:gs pos="100000">
                <a:srgbClr val="FFFACF"/>
              </a:gs>
            </a:gsLst>
            <a:lin ang="16200000" scaled="0"/>
          </a:gra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2. Основні положення Закону України про курорти</a:t>
            </a:r>
            <a:endParaRPr sz="24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48" name="Google Shape;148;p20"/>
          <p:cNvSpPr/>
          <p:nvPr/>
        </p:nvSpPr>
        <p:spPr>
          <a:xfrm>
            <a:off x="0" y="764704"/>
            <a:ext cx="9144000" cy="461665"/>
          </a:xfrm>
          <a:prstGeom prst="rect">
            <a:avLst/>
          </a:prstGeom>
          <a:gradFill>
            <a:gsLst>
              <a:gs pos="0">
                <a:srgbClr val="F9E28B"/>
              </a:gs>
              <a:gs pos="65000">
                <a:srgbClr val="FFF4C2"/>
              </a:gs>
              <a:gs pos="100000">
                <a:srgbClr val="FFFACF"/>
              </a:gs>
            </a:gsLst>
            <a:lin ang="16200000" scaled="0"/>
          </a:gra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Принципи державної політики у сфері курортної справи </a:t>
            </a:r>
            <a:endParaRPr sz="24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49" name="Google Shape;149;p20"/>
          <p:cNvCxnSpPr>
            <a:stCxn id="148" idx="0"/>
            <a:endCxn id="147" idx="2"/>
          </p:cNvCxnSpPr>
          <p:nvPr/>
        </p:nvCxnSpPr>
        <p:spPr>
          <a:xfrm rot="10800000">
            <a:off x="4572000" y="461704"/>
            <a:ext cx="0" cy="3030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0" name="Google Shape;150;p20"/>
          <p:cNvSpPr/>
          <p:nvPr/>
        </p:nvSpPr>
        <p:spPr>
          <a:xfrm>
            <a:off x="0" y="2348880"/>
            <a:ext cx="9144000" cy="2677656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Державна політика    України   у   сфері   курортної   справи визначається Верховною Радою України і будується на принципах: </a:t>
            </a:r>
            <a:endParaRPr sz="2800" b="1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законодавчого визначення   умов   і    порядку    організації діяльності курортів; </a:t>
            </a:r>
            <a:endParaRPr sz="2800">
              <a:solidFill>
                <a:schemeClr val="dk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cxnSp>
        <p:nvCxnSpPr>
          <p:cNvPr id="151" name="Google Shape;151;p20"/>
          <p:cNvCxnSpPr>
            <a:stCxn id="148" idx="2"/>
            <a:endCxn id="150" idx="0"/>
          </p:cNvCxnSpPr>
          <p:nvPr/>
        </p:nvCxnSpPr>
        <p:spPr>
          <a:xfrm>
            <a:off x="4572000" y="1226369"/>
            <a:ext cx="0" cy="11226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/>
          <p:nvPr/>
        </p:nvSpPr>
        <p:spPr>
          <a:xfrm>
            <a:off x="10142" y="1196752"/>
            <a:ext cx="9144000" cy="4401205"/>
          </a:xfrm>
          <a:prstGeom prst="rect">
            <a:avLst/>
          </a:prstGeom>
          <a:solidFill>
            <a:schemeClr val="lt1"/>
          </a:solidFill>
          <a:ln w="55000" cap="flat" cmpd="thickThin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забезпечення доступності  санаторно-курортного  лікування для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всіх громадян,  в першу чергу для інвалідів,  ветеранів  війни  та праці,  учасників бойових дій, громадян, які постраждали внаслідок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аварії на Чорнобильській АЕС,  дітей,  жінок репродуктивного віку, які   страждають   на   гінекологічні   захворювання,   хворих  на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Lucida Sans"/>
                <a:ea typeface="Lucida Sans"/>
                <a:cs typeface="Lucida Sans"/>
                <a:sym typeface="Lucida Sans"/>
              </a:rPr>
              <a:t>туберкульоз та хворих з травмами і захворюваннями  спинного  мозку та хребта; </a:t>
            </a:r>
            <a:endParaRPr/>
          </a:p>
        </p:txBody>
      </p:sp>
      <p:cxnSp>
        <p:nvCxnSpPr>
          <p:cNvPr id="157" name="Google Shape;157;p21"/>
          <p:cNvCxnSpPr>
            <a:stCxn id="156" idx="0"/>
          </p:cNvCxnSpPr>
          <p:nvPr/>
        </p:nvCxnSpPr>
        <p:spPr>
          <a:xfrm rot="10800000">
            <a:off x="4582142" y="52"/>
            <a:ext cx="0" cy="11967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Вестибюль">
  <a:themeElements>
    <a:clrScheme name="Цивільна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Microsoft Office PowerPoint</Application>
  <PresentationFormat>Экран (4:3)</PresentationFormat>
  <Paragraphs>54</Paragraphs>
  <Slides>20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Вестибюль</vt:lpstr>
      <vt:lpstr>Слайд 1</vt:lpstr>
      <vt:lpstr>Компетенції: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Юдін Ілля Дмитрович</dc:creator>
  <cp:lastModifiedBy>iyudin</cp:lastModifiedBy>
  <cp:revision>1</cp:revision>
  <dcterms:modified xsi:type="dcterms:W3CDTF">2021-02-02T12:56:45Z</dcterms:modified>
</cp:coreProperties>
</file>